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68"/>
  </p:notesMasterIdLst>
  <p:handoutMasterIdLst>
    <p:handoutMasterId r:id="rId69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3" r:id="rId30"/>
    <p:sldId id="712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30" r:id="rId48"/>
    <p:sldId id="731" r:id="rId49"/>
    <p:sldId id="732" r:id="rId50"/>
    <p:sldId id="733" r:id="rId51"/>
    <p:sldId id="734" r:id="rId52"/>
    <p:sldId id="735" r:id="rId53"/>
    <p:sldId id="736" r:id="rId54"/>
    <p:sldId id="737" r:id="rId55"/>
    <p:sldId id="738" r:id="rId56"/>
    <p:sldId id="739" r:id="rId57"/>
    <p:sldId id="740" r:id="rId58"/>
    <p:sldId id="741" r:id="rId59"/>
    <p:sldId id="742" r:id="rId60"/>
    <p:sldId id="743" r:id="rId61"/>
    <p:sldId id="744" r:id="rId62"/>
    <p:sldId id="745" r:id="rId63"/>
    <p:sldId id="746" r:id="rId64"/>
    <p:sldId id="747" r:id="rId65"/>
    <p:sldId id="748" r:id="rId66"/>
    <p:sldId id="749" r:id="rId67"/>
  </p:sldIdLst>
  <p:sldSz cx="9144000" cy="6858000" type="screen4x3"/>
  <p:notesSz cx="9928225" cy="6797675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 varScale="1">
        <p:scale>
          <a:sx n="82" d="100"/>
          <a:sy n="8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11/30/2018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51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7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34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38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6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01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63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11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51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2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19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53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76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264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162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446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342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934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672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4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349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655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572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28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4056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297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867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28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2924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0471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1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580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31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5318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2656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474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135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9827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102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052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3468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4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46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857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5328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704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9689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624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848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118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5281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13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9007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9781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796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8963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88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8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94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64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0.xml"/><Relationship Id="rId10" Type="http://schemas.openxmlformats.org/officeDocument/2006/relationships/slide" Target="../slides/slide23.xml"/><Relationship Id="rId4" Type="http://schemas.openxmlformats.org/officeDocument/2006/relationships/slide" Target="../slides/slide7.xml"/><Relationship Id="rId9" Type="http://schemas.openxmlformats.org/officeDocument/2006/relationships/slide" Target="../slides/slide2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0.xml"/><Relationship Id="rId10" Type="http://schemas.openxmlformats.org/officeDocument/2006/relationships/slide" Target="../slides/slide23.xml"/><Relationship Id="rId4" Type="http://schemas.openxmlformats.org/officeDocument/2006/relationships/slide" Target="../slides/slide7.xml"/><Relationship Id="rId9" Type="http://schemas.openxmlformats.org/officeDocument/2006/relationships/slide" Target="../slides/slide2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0.xml"/><Relationship Id="rId10" Type="http://schemas.openxmlformats.org/officeDocument/2006/relationships/slide" Target="../slides/slide23.xml"/><Relationship Id="rId4" Type="http://schemas.openxmlformats.org/officeDocument/2006/relationships/slide" Target="../slides/slide7.xml"/><Relationship Id="rId9" Type="http://schemas.openxmlformats.org/officeDocument/2006/relationships/slide" Target="../slides/slide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.xml"/><Relationship Id="rId5" Type="http://schemas.openxmlformats.org/officeDocument/2006/relationships/slide" Target="../slides/slide10.xml"/><Relationship Id="rId10" Type="http://schemas.openxmlformats.org/officeDocument/2006/relationships/slide" Target="../slides/slide23.xml"/><Relationship Id="rId4" Type="http://schemas.openxmlformats.org/officeDocument/2006/relationships/slide" Target="../slides/slide7.xml"/><Relationship Id="rId9" Type="http://schemas.openxmlformats.org/officeDocument/2006/relationships/slide" Target="../slides/slide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640861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07504" y="692696"/>
            <a:ext cx="4674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13.1 - Accuracy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617624" y="692696"/>
            <a:ext cx="5281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1188459" y="692696"/>
            <a:ext cx="64675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Cosine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1877895" y="692696"/>
            <a:ext cx="7085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13.4 –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Tangent 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6" action="ppaction://hlinksldjump"/>
          </p:cNvPr>
          <p:cNvSpPr/>
          <p:nvPr userDrawn="1"/>
        </p:nvSpPr>
        <p:spPr>
          <a:xfrm>
            <a:off x="2629117" y="692696"/>
            <a:ext cx="73819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Areas &amp; the Single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7" action="ppaction://hlinksldjump"/>
          </p:cNvPr>
          <p:cNvSpPr/>
          <p:nvPr userDrawn="1"/>
        </p:nvSpPr>
        <p:spPr>
          <a:xfrm>
            <a:off x="3410000" y="692696"/>
            <a:ext cx="6065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13.6 - Cosine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5744867" y="692696"/>
            <a:ext cx="9726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Trigonometric Graphs 2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9" action="ppaction://hlinksldjump"/>
          </p:cNvPr>
          <p:cNvSpPr/>
          <p:nvPr userDrawn="1"/>
        </p:nvSpPr>
        <p:spPr>
          <a:xfrm>
            <a:off x="4059185" y="692696"/>
            <a:ext cx="66995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13.7 – Solving 3D Problems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10" action="ppaction://hlinksldjump"/>
          </p:cNvPr>
          <p:cNvSpPr/>
          <p:nvPr userDrawn="1"/>
        </p:nvSpPr>
        <p:spPr>
          <a:xfrm>
            <a:off x="4771824" y="697918"/>
            <a:ext cx="9303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Trigonometric Graphs 1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07504" y="692696"/>
            <a:ext cx="4674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13.1 - Accuracy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617624" y="692696"/>
            <a:ext cx="5281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1188459" y="692696"/>
            <a:ext cx="64675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Cosine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1877895" y="692696"/>
            <a:ext cx="7085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13.4 –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Tangent 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6" action="ppaction://hlinksldjump"/>
          </p:cNvPr>
          <p:cNvSpPr/>
          <p:nvPr userDrawn="1"/>
        </p:nvSpPr>
        <p:spPr>
          <a:xfrm>
            <a:off x="2629117" y="692696"/>
            <a:ext cx="73819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Areas &amp; the Single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7" action="ppaction://hlinksldjump"/>
          </p:cNvPr>
          <p:cNvSpPr/>
          <p:nvPr userDrawn="1"/>
        </p:nvSpPr>
        <p:spPr>
          <a:xfrm>
            <a:off x="3410000" y="692696"/>
            <a:ext cx="6065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13.6 - Cosine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8" action="ppaction://hlinksldjump"/>
          </p:cNvPr>
          <p:cNvSpPr/>
          <p:nvPr userDrawn="1"/>
        </p:nvSpPr>
        <p:spPr>
          <a:xfrm>
            <a:off x="5744867" y="692696"/>
            <a:ext cx="9726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Trigonometric Graphs 2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9" action="ppaction://hlinksldjump"/>
          </p:cNvPr>
          <p:cNvSpPr/>
          <p:nvPr userDrawn="1"/>
        </p:nvSpPr>
        <p:spPr>
          <a:xfrm>
            <a:off x="4059185" y="692696"/>
            <a:ext cx="66995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13.7 – Solving 3D Problems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 Same Side Corner Rectangle 33">
            <a:hlinkClick r:id="rId10" action="ppaction://hlinksldjump"/>
          </p:cNvPr>
          <p:cNvSpPr/>
          <p:nvPr userDrawn="1"/>
        </p:nvSpPr>
        <p:spPr>
          <a:xfrm>
            <a:off x="4771824" y="697918"/>
            <a:ext cx="9303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Trigonometric Graphs 1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 userDrawn="1"/>
        </p:nvSpPr>
        <p:spPr>
          <a:xfrm>
            <a:off x="107504" y="692696"/>
            <a:ext cx="4674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13.1 - Accuracy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4" action="ppaction://hlinksldjump"/>
          </p:cNvPr>
          <p:cNvSpPr/>
          <p:nvPr userDrawn="1"/>
        </p:nvSpPr>
        <p:spPr>
          <a:xfrm>
            <a:off x="617624" y="692696"/>
            <a:ext cx="5281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5" action="ppaction://hlinksldjump"/>
          </p:cNvPr>
          <p:cNvSpPr/>
          <p:nvPr userDrawn="1"/>
        </p:nvSpPr>
        <p:spPr>
          <a:xfrm>
            <a:off x="1188459" y="692696"/>
            <a:ext cx="64675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Cosine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1877895" y="692696"/>
            <a:ext cx="7085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13.4 –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Tangent 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6" action="ppaction://hlinksldjump"/>
          </p:cNvPr>
          <p:cNvSpPr/>
          <p:nvPr userDrawn="1"/>
        </p:nvSpPr>
        <p:spPr>
          <a:xfrm>
            <a:off x="2629117" y="692696"/>
            <a:ext cx="73819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Areas &amp; the Single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7" action="ppaction://hlinksldjump"/>
          </p:cNvPr>
          <p:cNvSpPr/>
          <p:nvPr userDrawn="1"/>
        </p:nvSpPr>
        <p:spPr>
          <a:xfrm>
            <a:off x="3410000" y="692696"/>
            <a:ext cx="6065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13.6 - Cosine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8" action="ppaction://hlinksldjump"/>
          </p:cNvPr>
          <p:cNvSpPr/>
          <p:nvPr userDrawn="1"/>
        </p:nvSpPr>
        <p:spPr>
          <a:xfrm>
            <a:off x="5744867" y="692696"/>
            <a:ext cx="116966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Trigonometric Graphs 2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9" action="ppaction://hlinksldjump"/>
          </p:cNvPr>
          <p:cNvSpPr/>
          <p:nvPr userDrawn="1"/>
        </p:nvSpPr>
        <p:spPr>
          <a:xfrm>
            <a:off x="4059185" y="692696"/>
            <a:ext cx="66995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13.7 – Solving 3D Problems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10" action="ppaction://hlinksldjump"/>
          </p:cNvPr>
          <p:cNvSpPr/>
          <p:nvPr userDrawn="1"/>
        </p:nvSpPr>
        <p:spPr>
          <a:xfrm>
            <a:off x="4771824" y="697918"/>
            <a:ext cx="9303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Trigonometric Graphs 1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107504" y="692696"/>
            <a:ext cx="4674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13.1 - Accuracy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 userDrawn="1"/>
        </p:nvSpPr>
        <p:spPr>
          <a:xfrm>
            <a:off x="617624" y="692696"/>
            <a:ext cx="5281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1188459" y="692696"/>
            <a:ext cx="64675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Cosine 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1877895" y="692696"/>
            <a:ext cx="70853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13.4 –</a:t>
            </a:r>
            <a:r>
              <a:rPr lang="en-GB" sz="7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Tangent Function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6" action="ppaction://hlinksldjump"/>
          </p:cNvPr>
          <p:cNvSpPr/>
          <p:nvPr userDrawn="1"/>
        </p:nvSpPr>
        <p:spPr>
          <a:xfrm>
            <a:off x="2629117" y="692696"/>
            <a:ext cx="73819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Areas &amp; the Single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 userDrawn="1"/>
        </p:nvSpPr>
        <p:spPr>
          <a:xfrm>
            <a:off x="3410000" y="692696"/>
            <a:ext cx="6065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13.6 - Cosine Rule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8" action="ppaction://hlinksldjump"/>
          </p:cNvPr>
          <p:cNvSpPr/>
          <p:nvPr userDrawn="1"/>
        </p:nvSpPr>
        <p:spPr>
          <a:xfrm>
            <a:off x="5744867" y="692696"/>
            <a:ext cx="9726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Trigonometric Graphs 2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9" action="ppaction://hlinksldjump"/>
          </p:cNvPr>
          <p:cNvSpPr/>
          <p:nvPr userDrawn="1"/>
        </p:nvSpPr>
        <p:spPr>
          <a:xfrm>
            <a:off x="4059185" y="692696"/>
            <a:ext cx="66995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13.7 – Solving 3D Problems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10" action="ppaction://hlinksldjump"/>
          </p:cNvPr>
          <p:cNvSpPr/>
          <p:nvPr userDrawn="1"/>
        </p:nvSpPr>
        <p:spPr>
          <a:xfrm>
            <a:off x="4771824" y="697918"/>
            <a:ext cx="9303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Trigonometric Graphs 1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13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Graph of the Cosine Function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4263" algn="l"/>
                <a:tab pos="2862263" algn="l"/>
                <a:tab pos="4859338" algn="l"/>
                <a:tab pos="67389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0.8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0.96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4263" algn="l"/>
                <a:tab pos="2862263" algn="l"/>
                <a:tab pos="4859338" algn="l"/>
                <a:tab pos="67389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0.4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4263" algn="l"/>
                <a:tab pos="2862263" algn="l"/>
                <a:tab pos="4859338" algn="l"/>
                <a:tab pos="67389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4263" algn="l"/>
                <a:tab pos="2862263" algn="l"/>
                <a:tab pos="4859338" algn="l"/>
                <a:tab pos="67389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4263" algn="l"/>
                <a:tab pos="2862263" algn="l"/>
                <a:tab pos="4859338" algn="l"/>
                <a:tab pos="67389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Decreases from 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from 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0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Increases from 0 to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0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Graph of the Cosine Function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05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84263" algn="l"/>
                    <a:tab pos="2862263" algn="l"/>
                    <a:tab pos="4859338" algn="l"/>
                    <a:tab pos="6738938" algn="l"/>
                  </a:tabLst>
                </a:pP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-0.5 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  <a:b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Reflection symmetry. Mirror line is </a:t>
                </a:r>
                <a:b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180. </a:t>
                </a:r>
                <a:b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6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300° 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270° 	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240° 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360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endParaRPr lang="en-US" sz="3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84263" algn="l"/>
                    <a:tab pos="2862263" algn="l"/>
                    <a:tab pos="4859338" algn="l"/>
                    <a:tab pos="673893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' graph of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interval 0° ≤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720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0.5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-0.5	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05647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91" r="-1422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8482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13.3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Graph of the Cosine Function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490663" algn="l"/>
                <a:tab pos="2862263" algn="l"/>
                <a:tab pos="4859338" algn="l"/>
                <a:tab pos="67389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60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°, 300°, 420°, 660°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150°, 210°, 510°, 570°</a:t>
            </a: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490663" algn="l"/>
                <a:tab pos="2862263" algn="l"/>
                <a:tab pos="4859338" algn="l"/>
                <a:tab pos="67389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A(90, 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), B(180, -1), C(360, 1)</a:t>
            </a: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490663" algn="l"/>
                <a:tab pos="2862263" algn="l"/>
                <a:tab pos="4859338" algn="l"/>
                <a:tab pos="67389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35.9°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b. 	Students’ graph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cos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for 	the interval 0°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720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35.9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°, 324.1°, 395.9°, 684.1°</a:t>
            </a: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490663" algn="l"/>
                <a:tab pos="2862263" algn="l"/>
                <a:tab pos="4859338" algn="l"/>
                <a:tab pos="67389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117.0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°, 243.0°, 477.0°, 603.0°</a:t>
            </a:r>
          </a:p>
        </p:txBody>
      </p:sp>
    </p:spTree>
    <p:extLst>
      <p:ext uri="{BB962C8B-B14F-4D97-AF65-F5344CB8AC3E}">
        <p14:creationId xmlns:p14="http://schemas.microsoft.com/office/powerpoint/2010/main" val="15975426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13.4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Tangent Function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4859338" algn="l"/>
                <a:tab pos="67389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0.225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4859338" algn="l"/>
                <a:tab pos="67389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0.6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0.6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-1.2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4859338" algn="l"/>
                <a:tab pos="67389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240°</a:t>
            </a: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4859338" algn="l"/>
                <a:tab pos="67389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315° 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165°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487738" algn="l"/>
                <a:tab pos="4859338" algn="l"/>
                <a:tab pos="67389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decreases from 0 to minus infinity b increases from 0 to infinity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decreases from 0 to minus infinity</a:t>
            </a:r>
          </a:p>
        </p:txBody>
      </p:sp>
    </p:spTree>
    <p:extLst>
      <p:ext uri="{BB962C8B-B14F-4D97-AF65-F5344CB8AC3E}">
        <p14:creationId xmlns:p14="http://schemas.microsoft.com/office/powerpoint/2010/main" val="38422486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13.4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Tangent Function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29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1738" algn="l"/>
                    <a:tab pos="3487738" algn="l"/>
                    <a:tab pos="5943600" algn="l"/>
                    <a:tab pos="6738938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Every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180° </a:t>
                </a:r>
              </a:p>
              <a:p>
                <a:pPr marL="1150938" indent="-57467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1738" algn="l"/>
                    <a:tab pos="3487738" algn="l"/>
                    <a:tab pos="5943600" algn="l"/>
                    <a:tab pos="6738938" algn="l"/>
                  </a:tabLst>
                </a:pP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1.7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1.7</a:t>
                </a:r>
              </a:p>
              <a:p>
                <a:pPr marL="1150938" indent="-57467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1738" algn="l"/>
                    <a:tab pos="3487738" algn="l"/>
                    <a:tab pos="5943600" algn="l"/>
                    <a:tab pos="67389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Rotational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symmetry of order 2 about (180,0) </a:t>
                </a:r>
                <a:endParaRPr lang="en-US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50938" indent="-57467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1738" algn="l"/>
                    <a:tab pos="3487738" algn="l"/>
                    <a:tab pos="5943600" algn="l"/>
                    <a:tab pos="6738938" algn="l"/>
                  </a:tabLst>
                </a:pP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240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280°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300°</a:t>
                </a: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01738" algn="l"/>
                    <a:tab pos="2573338" algn="l"/>
                    <a:tab pos="4402138" algn="l"/>
                    <a:tab pos="6350000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Students' graph of y = tan x for the interval 0° ≤ </a:t>
                </a:r>
                <a:r>
                  <a:rPr lang="en-US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540° </a:t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01738" algn="l"/>
                    <a:tab pos="3487738" algn="l"/>
                    <a:tab pos="5943600" algn="l"/>
                    <a:tab pos="6738938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45°, 225°, 405°, 585°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135°, 315°, 495°, 675°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29142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764" b="-3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357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13.4 –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Tangent Function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371600" algn="l"/>
                <a:tab pos="3487738" algn="l"/>
                <a:tab pos="5943600" algn="l"/>
                <a:tab pos="673893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74.7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1490663" lvl="1" indent="-57626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1600" algn="l"/>
                <a:tab pos="3487738" algn="l"/>
                <a:tab pos="5943600" algn="l"/>
                <a:tab pos="673893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' graph of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= tan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for the interval 0°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</a:p>
          <a:p>
            <a:pPr marL="1490663" lvl="1" indent="-57626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1600" algn="l"/>
                <a:tab pos="3487738" algn="l"/>
                <a:tab pos="5943600" algn="l"/>
                <a:tab pos="673893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74.7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°, 254.7°, 434.7°</a:t>
            </a:r>
          </a:p>
          <a:p>
            <a:pPr marL="914400" indent="-9144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371600" algn="l"/>
                <a:tab pos="3487738" algn="l"/>
                <a:tab pos="5943600" algn="l"/>
                <a:tab pos="6738938" algn="l"/>
              </a:tabLs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75.7°, 255.7°, 435.7°, 615.7°</a:t>
            </a:r>
          </a:p>
          <a:p>
            <a:pPr marL="914400" indent="-9144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490663" algn="l"/>
                <a:tab pos="3487738" algn="l"/>
                <a:tab pos="5943600" algn="l"/>
                <a:tab pos="673893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Students' graph of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= tan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for the interval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0° ≤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≤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720°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30°, 210°, 390°, 570°</a:t>
            </a:r>
          </a:p>
        </p:txBody>
      </p:sp>
    </p:spTree>
    <p:extLst>
      <p:ext uri="{BB962C8B-B14F-4D97-AF65-F5344CB8AC3E}">
        <p14:creationId xmlns:p14="http://schemas.microsoft.com/office/powerpoint/2010/main" val="18415267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Areas and the Sine Rule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66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827463" algn="l"/>
                    <a:tab pos="5943600" algn="l"/>
                    <a:tab pos="6738938" algn="l"/>
                  </a:tabLst>
                </a:pPr>
                <a:r>
                  <a:rPr lang="en-US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l-GR" sz="4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pt-BR" sz="4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4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pt-BR" sz="41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pt-BR" sz="41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pt-BR" sz="41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pt-BR" sz="41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4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pt-BR" sz="41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pt-BR" sz="41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pt-BR" sz="4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827463" algn="l"/>
                    <a:tab pos="5943600" algn="l"/>
                    <a:tab pos="6738938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3.38cm 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(3 s.f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lang="pt-BR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827463" algn="l"/>
                    <a:tab pos="5943600" algn="l"/>
                    <a:tab pos="67389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4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sint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827463" algn="l"/>
                    <a:tab pos="5943600" algn="l"/>
                    <a:tab pos="6738938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36.8 cm</a:t>
                </a:r>
                <a:r>
                  <a:rPr lang="pt-BR" sz="4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1.54 m2 7.99 cm (3 s.f.)</a:t>
                </a:r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66918"/>
              </a:xfrm>
              <a:prstGeom prst="rect">
                <a:avLst/>
              </a:prstGeom>
              <a:blipFill rotWithShape="0">
                <a:blip r:embed="rId4"/>
                <a:stretch>
                  <a:fillRect l="-2347" t="-227" b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0940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Areas and the Sine Rule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827463" algn="l"/>
                <a:tab pos="5943600" algn="l"/>
                <a:tab pos="6738938" algn="l"/>
              </a:tabLst>
            </a:pP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7.99 </a:t>
            </a:r>
            <a:r>
              <a:rPr lang="pt-BR" sz="4900" dirty="0">
                <a:latin typeface="Arial" panose="020B0604020202020204" pitchFamily="34" charset="0"/>
                <a:cs typeface="Arial" panose="020B0604020202020204" pitchFamily="34" charset="0"/>
              </a:rPr>
              <a:t>cm (3 s.f</a:t>
            </a:r>
            <a:r>
              <a:rPr lang="pt-BR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827463" algn="l"/>
                <a:tab pos="5943600" algn="l"/>
                <a:tab pos="6738938" algn="l"/>
              </a:tabLst>
            </a:pPr>
            <a:r>
              <a:rPr lang="en-US" sz="4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12.45 cm</a:t>
            </a:r>
            <a:r>
              <a:rPr lang="en-US" sz="4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20.73 cm</a:t>
            </a:r>
            <a:r>
              <a:rPr lang="en-US" sz="4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d.p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8.27cm</a:t>
            </a:r>
            <a:r>
              <a:rPr lang="en-US" sz="4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(2d.p.)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827463" algn="l"/>
                <a:tab pos="5943600" algn="l"/>
                <a:tab pos="6738938" algn="l"/>
              </a:tabLst>
            </a:pP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119 m</a:t>
            </a:r>
            <a:r>
              <a:rPr lang="en-US" sz="4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s.f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827463" algn="l"/>
                <a:tab pos="5943600" algn="l"/>
                <a:tab pos="6738938" algn="l"/>
              </a:tabLst>
            </a:pPr>
            <a:r>
              <a:rPr lang="en-US" sz="4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118.0°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28.8mm</a:t>
            </a:r>
            <a:r>
              <a:rPr lang="en-US" sz="4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827463" algn="l"/>
                <a:tab pos="5943600" algn="l"/>
                <a:tab pos="6738938" algn="l"/>
              </a:tabLst>
            </a:pP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164cm</a:t>
            </a:r>
            <a:r>
              <a:rPr lang="en-US" sz="4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46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13.5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Areas and the Sine Rule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22.9 cm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25.5cm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47.6m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14.7m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48.2°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19.8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68.9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55.2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11.3 cm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38.7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59.0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° or 121.0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75.4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° or 104.6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20142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13.6 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Cosine Rule and 2D Trigonometric Problems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067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247°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5.05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23.4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8.43 cm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8.15 cm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21.1cm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12.5 m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59.6°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151.3°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99.1°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82.4°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622800" algn="l"/>
                <a:tab pos="5943600" algn="l"/>
                <a:tab pos="6738938" algn="l"/>
              </a:tabLst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106.3°</a:t>
            </a:r>
            <a:endParaRPr lang="en-US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24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2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1.5 	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5.8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13.3</a:t>
                </a:r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5.62</a:t>
                </a:r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22.0</a:t>
                </a:r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104.5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30.5°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38.7°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35.0cm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12.4cm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21cm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2251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8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13.6 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Cosine Rule and 2D Trigonometric Problems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1738" indent="-1201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371600" algn="l"/>
                <a:tab pos="5199063" algn="l"/>
                <a:tab pos="5943600" algn="l"/>
                <a:tab pos="6738938" algn="l"/>
              </a:tabLst>
            </a:pPr>
            <a:r>
              <a:rPr lang="en-US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15.4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26.6° 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93.7 cm</a:t>
            </a:r>
            <a:r>
              <a:rPr lang="pt-B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201738" indent="-1201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371600" algn="l"/>
                <a:tab pos="5199063" algn="l"/>
                <a:tab pos="5943600" algn="l"/>
                <a:tab pos="6738938" algn="l"/>
              </a:tabLst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113°</a:t>
            </a:r>
          </a:p>
          <a:p>
            <a:pPr marL="1201738" indent="-1201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371600" algn="l"/>
                <a:tab pos="5199063" algn="l"/>
                <a:tab pos="5943600" algn="l"/>
                <a:tab pos="6738938" algn="l"/>
              </a:tabLst>
            </a:pPr>
            <a:r>
              <a:rPr lang="pt-BR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16.6 km 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291°</a:t>
            </a:r>
          </a:p>
          <a:p>
            <a:pPr marL="1201738" indent="-1201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371600" algn="l"/>
                <a:tab pos="5199063" algn="l"/>
                <a:tab pos="5943600" algn="l"/>
                <a:tab pos="6738938" algn="l"/>
              </a:tabLst>
            </a:pPr>
            <a:r>
              <a:rPr lang="pt-BR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56.3° 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110.8°</a:t>
            </a:r>
          </a:p>
          <a:p>
            <a:pPr marL="1201738" indent="-1201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371600" algn="l"/>
                <a:tab pos="5199063" algn="l"/>
                <a:tab pos="5943600" algn="l"/>
                <a:tab pos="6738938" algn="l"/>
              </a:tabLst>
            </a:pP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12.7 cm</a:t>
            </a:r>
            <a:endParaRPr lang="en-US" sz="5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63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13.7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in 3D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3709988" algn="l"/>
                <a:tab pos="6348413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65.0°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36.7°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60.9°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3709988" algn="l"/>
                <a:tab pos="6348413" algn="l"/>
              </a:tabLst>
            </a:pP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6.37 cm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65.6 cm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3709988" algn="l"/>
                <a:tab pos="6348413" algn="l"/>
              </a:tabLst>
            </a:pP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15cm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20.5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16.6cm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20.5cm</a:t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43.0°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43.0°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35.8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3709988" algn="l"/>
                <a:tab pos="6348413" algn="l"/>
              </a:tabLst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19.1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3709988" algn="l"/>
                <a:tab pos="6348413" algn="l"/>
              </a:tabLst>
            </a:pP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10.3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cm	</a:t>
            </a: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6.65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b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109.6°</a:t>
            </a:r>
            <a:endParaRPr lang="en-US" sz="4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427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13.7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in 3D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71600" algn="l"/>
                <a:tab pos="3709988" algn="l"/>
                <a:tab pos="6348413" algn="l"/>
              </a:tabLst>
            </a:pP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i. 22.6cm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(3 s.f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11.3cm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(3 s.f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21.2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(3 s.f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62°	</a:t>
            </a: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21°</a:t>
            </a:r>
          </a:p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71600" algn="l"/>
                <a:tab pos="3709988" algn="l"/>
                <a:tab pos="6348413" algn="l"/>
              </a:tabLst>
            </a:pP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19.8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cm	</a:t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238cm</a:t>
            </a:r>
            <a:r>
              <a:rPr lang="pt-BR" sz="5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5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71600" algn="l"/>
                <a:tab pos="3709988" algn="l"/>
                <a:tab pos="6348413" algn="l"/>
              </a:tabLst>
            </a:pP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32°</a:t>
            </a:r>
          </a:p>
        </p:txBody>
      </p:sp>
    </p:spTree>
    <p:extLst>
      <p:ext uri="{BB962C8B-B14F-4D97-AF65-F5344CB8AC3E}">
        <p14:creationId xmlns:p14="http://schemas.microsoft.com/office/powerpoint/2010/main" val="36841309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3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8888" algn="l"/>
                    <a:tab pos="3036888" algn="l"/>
                    <a:tab pos="5313363" algn="l"/>
                    <a:tab pos="7142163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graph of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the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 ≤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360°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58888" lvl="1" indent="-5683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' graph of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cos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interval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10° ≤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360°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58888" lvl="1" indent="-5683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' graph of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tan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interval 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38540"/>
              </a:xfrm>
              <a:prstGeom prst="rect">
                <a:avLst/>
              </a:prstGeom>
              <a:blipFill rotWithShape="0">
                <a:blip r:embed="rId4"/>
                <a:stretch>
                  <a:fillRect l="-2276" r="-1778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626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46448"/>
              </p:ext>
            </p:extLst>
          </p:nvPr>
        </p:nvGraphicFramePr>
        <p:xfrm>
          <a:off x="1691680" y="1268760"/>
          <a:ext cx="7056784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584176"/>
                <a:gridCol w="1483366"/>
                <a:gridCol w="2117034"/>
              </a:tblGrid>
              <a:tr h="313628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x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-sin x</a:t>
                      </a:r>
                      <a:endParaRPr lang="en-US" sz="3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3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205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Reflection in the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-axis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91" y="1863774"/>
            <a:ext cx="7339533" cy="41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93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85289"/>
              </p:ext>
            </p:extLst>
          </p:nvPr>
        </p:nvGraphicFramePr>
        <p:xfrm>
          <a:off x="1979712" y="1268760"/>
          <a:ext cx="6768752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218597"/>
                <a:gridCol w="1141051"/>
                <a:gridCol w="1628488"/>
                <a:gridCol w="1628488"/>
              </a:tblGrid>
              <a:tr h="31362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x</a:t>
                      </a:r>
                      <a:endParaRPr lang="en-US" sz="3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-sin x</a:t>
                      </a:r>
                      <a:endParaRPr lang="en-US" sz="3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sin(-</a:t>
                      </a:r>
                      <a:r>
                        <a:rPr lang="en-US" sz="3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456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Reflection in the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-axis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925878"/>
            <a:ext cx="7682494" cy="40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9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-axis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Same as graph of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sin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 has rotational symmetry of order 2 about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origin.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01" y="1226927"/>
            <a:ext cx="4541719" cy="34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7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146516"/>
            <a:ext cx="5726300" cy="55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54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201738" algn="l"/>
                <a:tab pos="2862263" algn="l"/>
                <a:tab pos="39449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x = 1 or x = 5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201738" algn="l"/>
                <a:tab pos="2862263" algn="l"/>
                <a:tab pos="3944938" algn="l"/>
                <a:tab pos="66373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4770"/>
              </p:ext>
            </p:extLst>
          </p:nvPr>
        </p:nvGraphicFramePr>
        <p:xfrm>
          <a:off x="1691682" y="1268760"/>
          <a:ext cx="712879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118"/>
                <a:gridCol w="802130"/>
                <a:gridCol w="802128"/>
                <a:gridCol w="802130"/>
                <a:gridCol w="908321"/>
                <a:gridCol w="908321"/>
                <a:gridCol w="908321"/>
                <a:gridCol w="908321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2420888"/>
            <a:ext cx="3514539" cy="29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52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in the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-axis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312" y="1752158"/>
            <a:ext cx="7662168" cy="4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6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in the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-axis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21" y="2636912"/>
            <a:ext cx="8663074" cy="35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37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13.8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1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through 180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the origin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P(90, -1), Q(360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), R(450, -1)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699244"/>
            <a:ext cx="6968654" cy="43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612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99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(30, 2.5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(30.2)</a:t>
                </a:r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b, 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c,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Students‘ graphs 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e, f,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Students‘ graphs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-0.5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cos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+ 1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tan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99353"/>
              </a:xfrm>
              <a:prstGeom prst="rect">
                <a:avLst/>
              </a:prstGeom>
              <a:blipFill rotWithShape="0">
                <a:blip r:embed="rId4"/>
                <a:stretch>
                  <a:fillRect l="-2092" t="-1852" b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3684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60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608971"/>
              </a:xfrm>
              <a:prstGeom prst="rect">
                <a:avLst/>
              </a:prstGeom>
              <a:blipFill rotWithShape="0">
                <a:blip r:embed="rId4"/>
                <a:stretch>
                  <a:fillRect l="-160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545510"/>
                  </p:ext>
                </p:extLst>
              </p:nvPr>
            </p:nvGraphicFramePr>
            <p:xfrm>
              <a:off x="1475659" y="1268760"/>
              <a:ext cx="7128789" cy="16933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64969"/>
                    <a:gridCol w="1040955"/>
                    <a:gridCol w="1040955"/>
                    <a:gridCol w="1040955"/>
                    <a:gridCol w="1040955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 (x + 30</a:t>
                          </a:r>
                          <a:r>
                            <a:rPr lang="en-US" sz="32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cs typeface="Arial" panose="020B0604020202020204" pitchFamily="34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2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20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kumimoji="0" lang="en-US" sz="32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545510"/>
                  </p:ext>
                </p:extLst>
              </p:nvPr>
            </p:nvGraphicFramePr>
            <p:xfrm>
              <a:off x="1475659" y="1268760"/>
              <a:ext cx="7128789" cy="16933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64969"/>
                    <a:gridCol w="1040955"/>
                    <a:gridCol w="1040955"/>
                    <a:gridCol w="1040955"/>
                    <a:gridCol w="1040955"/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32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14235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 (x + 30</a:t>
                          </a:r>
                          <a:r>
                            <a:rPr lang="en-US" sz="32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87059" t="-59016" r="-302941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84795" t="-59016" r="-201170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84795" t="-59016" r="-1170" b="-10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292" y="3076805"/>
            <a:ext cx="4937275" cy="28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7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452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lnSpc>
                    <a:spcPts val="5800"/>
                  </a:lnSpc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Translation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90563" indent="-690563">
                  <a:lnSpc>
                    <a:spcPts val="5800"/>
                  </a:lnSpc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Translation by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90563" indent="-690563">
                  <a:lnSpc>
                    <a:spcPts val="5800"/>
                  </a:lnSpc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452775"/>
              </a:xfrm>
              <a:prstGeom prst="rect">
                <a:avLst/>
              </a:prstGeom>
              <a:blipFill rotWithShape="0">
                <a:blip r:embed="rId4"/>
                <a:stretch>
                  <a:fillRect l="-2510" t="-2461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528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58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c. </a:t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76511"/>
                  </p:ext>
                </p:extLst>
              </p:nvPr>
            </p:nvGraphicFramePr>
            <p:xfrm>
              <a:off x="1619675" y="4221088"/>
              <a:ext cx="7128790" cy="23300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4213"/>
                    <a:gridCol w="1152128"/>
                    <a:gridCol w="936104"/>
                    <a:gridCol w="864096"/>
                    <a:gridCol w="1008112"/>
                    <a:gridCol w="1224137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2sin 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cs typeface="Arial" panose="020B0604020202020204" pitchFamily="34" charset="0"/>
                            </a:rPr>
                            <a:t>2</a:t>
                          </a:r>
                          <a:endParaRPr kumimoji="0" lang="en-US" sz="32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32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76511"/>
                  </p:ext>
                </p:extLst>
              </p:nvPr>
            </p:nvGraphicFramePr>
            <p:xfrm>
              <a:off x="1619675" y="4221088"/>
              <a:ext cx="7128790" cy="23300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4213"/>
                    <a:gridCol w="1152128"/>
                    <a:gridCol w="936104"/>
                    <a:gridCol w="864096"/>
                    <a:gridCol w="1008112"/>
                    <a:gridCol w="1224137"/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32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142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32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6901" t="-59016" r="-259859" b="-71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83085" t="-59016" r="-995" b="-71038"/>
                          </a:stretch>
                        </a:blipFill>
                      </a:tcPr>
                    </a:tc>
                  </a:tr>
                  <a:tr h="636651"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2sin 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33333" t="-277143" r="-333987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6901" t="-277143" r="-259859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cs typeface="Arial" panose="020B0604020202020204" pitchFamily="34" charset="0"/>
                            </a:rPr>
                            <a:t>2</a:t>
                          </a:r>
                          <a:endParaRPr kumimoji="0" lang="en-US" sz="32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83085" t="-277143" r="-995" b="-2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1254620"/>
            <a:ext cx="5406356" cy="28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08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58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825" y="1178244"/>
            <a:ext cx="7080647" cy="54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0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77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58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1142081"/>
            <a:ext cx="6341990" cy="55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7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77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58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821" y="1852058"/>
            <a:ext cx="8642351" cy="48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06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13.1 -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6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buClr>
                    <a:srgbClr val="C00000"/>
                  </a:buClr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en-US" sz="3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</a:t>
                </a:r>
                <a:r>
                  <a:rPr lang="en-US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UB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upper bound;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LB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lower bound</a:t>
                </a: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4741863" algn="l"/>
                    <a:tab pos="6637338" algn="l"/>
                  </a:tabLst>
                </a:pP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UB: </a:t>
                </a:r>
                <a:r>
                  <a:rPr lang="en-US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3.65; LB: </a:t>
                </a:r>
                <a:r>
                  <a:rPr lang="en-US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3.55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UB: </a:t>
                </a:r>
                <a:r>
                  <a:rPr lang="en-US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9.25; LB: </a:t>
                </a:r>
                <a:r>
                  <a:rPr lang="en-US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9.15 </a:t>
                </a:r>
                <a:b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UB;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33.7625	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LB; x = 32.4825 </a:t>
                </a: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3944938" algn="l"/>
                    <a:tab pos="6637338" algn="l"/>
                  </a:tabLst>
                </a:pP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UB; </a:t>
                </a:r>
                <a:r>
                  <a:rPr lang="en-US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1.25; LB: </a:t>
                </a:r>
                <a:r>
                  <a:rPr lang="en-US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1.15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UB; z = 0.45; LB; z =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0.35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UB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61560"/>
              </a:xfrm>
              <a:prstGeom prst="rect">
                <a:avLst/>
              </a:prstGeom>
              <a:blipFill rotWithShape="0">
                <a:blip r:embed="rId4"/>
                <a:stretch>
                  <a:fillRect l="-2205" t="-1786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967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58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c. </a:t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173844"/>
                  </p:ext>
                </p:extLst>
              </p:nvPr>
            </p:nvGraphicFramePr>
            <p:xfrm>
              <a:off x="1619675" y="4831989"/>
              <a:ext cx="7128790" cy="16933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4213"/>
                    <a:gridCol w="1152128"/>
                    <a:gridCol w="936104"/>
                    <a:gridCol w="864096"/>
                    <a:gridCol w="1008112"/>
                    <a:gridCol w="1224137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(2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cs typeface="Arial" panose="020B0604020202020204" pitchFamily="34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2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173844"/>
                  </p:ext>
                </p:extLst>
              </p:nvPr>
            </p:nvGraphicFramePr>
            <p:xfrm>
              <a:off x="1619675" y="4831989"/>
              <a:ext cx="7128790" cy="16933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4213"/>
                    <a:gridCol w="1152128"/>
                    <a:gridCol w="936104"/>
                    <a:gridCol w="864096"/>
                    <a:gridCol w="1008112"/>
                    <a:gridCol w="1224137"/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32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r>
                            <a:rPr lang="en-US" sz="3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142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(2</a:t>
                          </a:r>
                          <a:r>
                            <a:rPr lang="en-US" sz="32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32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200" b="1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33333" t="-58152" r="-333987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6901" t="-58152" r="-259859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2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83085" t="-58152" r="-995" b="-10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1399" y="1340072"/>
            <a:ext cx="6517065" cy="33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776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ts val="58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449" y="1227866"/>
            <a:ext cx="5181079" cy="53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45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13.9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Trigonometric Graphs 2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tan 2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71600" algn="l"/>
                <a:tab pos="3778250" algn="l"/>
                <a:tab pos="4175125" algn="l"/>
                <a:tab pos="565943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(180, 0)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(270, -1)	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2,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3,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809224"/>
            <a:ext cx="4690363" cy="35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15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189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distance from A (or B) to the centre of the square is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km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time taken in hours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field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through the wood. This is a total of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9.90 hours, or 9 hours and 54 minutes, to the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nearest minute.</a:t>
                </a: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' own answers,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e.g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route shown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would take 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hours and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minutes to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nearest minute. 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12.88km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19.57km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189369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293" r="-1280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849" y="3645024"/>
            <a:ext cx="3424623" cy="29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06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371600" algn="l"/>
                <a:tab pos="3036888" algn="l"/>
                <a:tab pos="5313363" algn="l"/>
                <a:tab pos="7142163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quickest possible time 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hours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minutes to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nearest minute.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3033080"/>
            <a:ext cx="4096354" cy="3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74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buClr>
                    <a:srgbClr val="C00000"/>
                  </a:buClr>
                  <a:tabLst>
                    <a:tab pos="1371600" algn="l"/>
                    <a:tab pos="3036888" algn="l"/>
                    <a:tab pos="4572000" algn="l"/>
                    <a:tab pos="7142163" algn="l"/>
                  </a:tabLst>
                </a:pPr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Key: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UB = upper bound; LB - lower bound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4572000" algn="l"/>
                    <a:tab pos="7142163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7.96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4572000" algn="l"/>
                    <a:tab pos="7142163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16.0cm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4.61cm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4572000" algn="l"/>
                    <a:tab pos="7142163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71.7°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20.0°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4572000" algn="l"/>
                    <a:tab pos="7142163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UB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4.5939m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(4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LB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4.4151m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(4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4.5m (to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nearest 0.5 metres)</a:t>
                </a:r>
              </a:p>
              <a:p>
                <a:pPr marL="620713" indent="-6207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71600" algn="l"/>
                    <a:tab pos="3036888" algn="l"/>
                    <a:tab pos="4572000" algn="l"/>
                    <a:tab pos="7142163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' graph of </a:t>
                </a:r>
                <a:r>
                  <a:rPr lang="en-US" sz="3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tan</a:t>
                </a:r>
                <a14:m>
                  <m:oMath xmlns:m="http://schemas.openxmlformats.org/officeDocument/2006/math">
                    <m:r>
                      <a:rPr lang="en-US" sz="3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3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the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-360° ≤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≤ 360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5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4939814"/>
              </a:xfrm>
              <a:prstGeom prst="rect">
                <a:avLst/>
              </a:prstGeom>
              <a:blipFill rotWithShape="0">
                <a:blip r:embed="rId4"/>
                <a:stretch>
                  <a:fillRect l="-2063" t="-1975" r="-1565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321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17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Key: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UB = upper bound; LB - lower bound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66°, 294°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19.5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°, 160.5°, 379.5°, 520.5°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23.3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cm (1 d.p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15.2cm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11.3cm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71600" algn="l"/>
                    <a:tab pos="3036888" algn="l"/>
                    <a:tab pos="5313363" algn="l"/>
                    <a:tab pos="7142163" algn="l"/>
                  </a:tabLst>
                </a:pP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E.g. tan </a:t>
                </a:r>
                <a:r>
                  <a:rPr lang="en-US" sz="3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179046"/>
              </a:xfrm>
              <a:prstGeom prst="rect">
                <a:avLst/>
              </a:prstGeom>
              <a:blipFill rotWithShape="0">
                <a:blip r:embed="rId4"/>
                <a:stretch>
                  <a:fillRect l="-2418" t="-2120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6893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spcAft>
                <a:spcPts val="0"/>
              </a:spcAft>
              <a:buClr>
                <a:srgbClr val="C00000"/>
              </a:buClr>
              <a:tabLst>
                <a:tab pos="1371600" algn="l"/>
                <a:tab pos="4227513" algn="l"/>
                <a:tab pos="7142163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2D problem-solving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tabLst>
                <a:tab pos="1371600" algn="l"/>
                <a:tab pos="4227513" algn="l"/>
                <a:tab pos="7142163" algn="l"/>
              </a:tabLst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UB = upper bound; LB = lower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</a:p>
          <a:p>
            <a:pPr marL="690563" indent="-6905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227513" algn="l"/>
                <a:tab pos="714216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107 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s.f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4227513" algn="l"/>
                <a:tab pos="714216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39.6cm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166cm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s.f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218" y="2960915"/>
            <a:ext cx="5619078" cy="24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5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442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4227513" algn="l"/>
                    <a:tab pos="71421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Triangle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labelled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correctly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350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560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11.1 (3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s.f.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4227513" algn="l"/>
                    <a:tab pos="71421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25.4m 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13.3m</a:t>
                </a:r>
              </a:p>
              <a:p>
                <a:pPr marL="569913" indent="-5699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4227513" algn="l"/>
                    <a:tab pos="7142163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	Triangle labelled correctly</a:t>
                </a:r>
                <a:b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1460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13.5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(1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69913" indent="-5699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4227513" algn="l"/>
                    <a:tab pos="71421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50.9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° (1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25.0° (1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69913" indent="-569913">
                  <a:spcBef>
                    <a:spcPts val="600"/>
                  </a:spcBef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4227513" algn="l"/>
                    <a:tab pos="71421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Triangle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correctly labelled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23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- 2 x 23 x 37 x cos48°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27.6cm (3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s.f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442003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57" b="-2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7953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434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604963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68.0m (3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s.f.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61.6m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s.f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862013" indent="-8620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604963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Triangle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correctly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labelled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cos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44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+ 32</m:t>
                        </m:r>
                        <m:r>
                          <m:rPr>
                            <m:nor/>
                          </m:rPr>
                          <a:rPr lang="en-US" sz="44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41</m:t>
                        </m:r>
                        <m:r>
                          <m:rPr>
                            <m:nor/>
                          </m:rPr>
                          <a:rPr lang="en-US" sz="44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91.1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marL="862013" indent="-8620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604963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120.9°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27.7°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434180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469" b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583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13.1 -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upper bound; LB = lower bound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7.45cm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8.65cm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11.416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d.p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	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7.35cm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8.55cm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11.274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d.p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LB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42.922° (3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d.p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); UB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45.136° (3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b.	LB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gives UB for cos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UB for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gives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LB for cos*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29.949; LB: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29.846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30° (to the nearest degree)</a:t>
            </a:r>
          </a:p>
        </p:txBody>
      </p:sp>
    </p:spTree>
    <p:extLst>
      <p:ext uri="{BB962C8B-B14F-4D97-AF65-F5344CB8AC3E}">
        <p14:creationId xmlns:p14="http://schemas.microsoft.com/office/powerpoint/2010/main" val="13755012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678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11275" algn="l"/>
                <a:tab pos="422751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UB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= 0.3987; LB = 0.3827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5.65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23.5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5.75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22.5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74136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11275" algn="l"/>
                <a:tab pos="4227513" algn="l"/>
                <a:tab pos="7142163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UB = 10.7294; LB = 9.6295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3355"/>
              </p:ext>
            </p:extLst>
          </p:nvPr>
        </p:nvGraphicFramePr>
        <p:xfrm>
          <a:off x="1835696" y="1331600"/>
          <a:ext cx="691276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139"/>
                <a:gridCol w="2672462"/>
                <a:gridCol w="2895167"/>
              </a:tblGrid>
              <a:tr h="313628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Bound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3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Bound</a:t>
                      </a:r>
                      <a:endParaRPr lang="en-US" sz="3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44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tabLst>
                <a:tab pos="1311275" algn="l"/>
                <a:tab pos="4227513" algn="l"/>
                <a:tab pos="7142163" algn="l"/>
              </a:tabLst>
            </a:pPr>
            <a:r>
              <a:rPr lang="en-US" sz="3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Trigonometric Graphs</a:t>
            </a:r>
          </a:p>
          <a:p>
            <a:pPr marL="569913" indent="-56991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4227513" algn="l"/>
                <a:tab pos="7142163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630238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Students’ graph of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= sin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interval 0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1" indent="-630238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Students’ graph of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= sin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for the interval 0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09787"/>
              </p:ext>
            </p:extLst>
          </p:nvPr>
        </p:nvGraphicFramePr>
        <p:xfrm>
          <a:off x="309082" y="2611760"/>
          <a:ext cx="8367378" cy="930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558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en-US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</a:t>
                      </a:r>
                      <a:r>
                        <a:rPr lang="en-US" sz="2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075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37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630238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’ graph 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37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sz="337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interval 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37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37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337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1" indent="-630238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sz="337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 increases rapidly towards infinity </a:t>
            </a:r>
            <a:endParaRPr lang="en-US" sz="33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630238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37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3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7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f,  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Students' graph of </a:t>
            </a:r>
            <a:r>
              <a:rPr lang="en-US" sz="337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sz="337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for the interval 0</a:t>
            </a:r>
            <a:r>
              <a:rPr lang="en-US" sz="337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37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en-US" sz="337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69913" indent="-56991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311275" algn="l"/>
                <a:tab pos="4227513" algn="l"/>
                <a:tab pos="7142163" algn="l"/>
              </a:tabLst>
            </a:pPr>
            <a:r>
              <a:rPr lang="en-US" sz="3370" dirty="0">
                <a:latin typeface="Arial" panose="020B0604020202020204" pitchFamily="34" charset="0"/>
                <a:cs typeface="Arial" panose="020B0604020202020204" pitchFamily="34" charset="0"/>
              </a:rPr>
              <a:t>126° or 234° (from graph</a:t>
            </a:r>
            <a:r>
              <a:rPr lang="en-US" sz="337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3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11154"/>
              </p:ext>
            </p:extLst>
          </p:nvPr>
        </p:nvGraphicFramePr>
        <p:xfrm>
          <a:off x="323528" y="1772816"/>
          <a:ext cx="8367376" cy="976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954"/>
                <a:gridCol w="805158"/>
                <a:gridCol w="805158"/>
                <a:gridCol w="805158"/>
                <a:gridCol w="805158"/>
                <a:gridCol w="805158"/>
                <a:gridCol w="805158"/>
                <a:gridCol w="805158"/>
                <a:gridCol w="805158"/>
                <a:gridCol w="805158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2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 </a:t>
                      </a:r>
                      <a:r>
                        <a:rPr lang="en-US" sz="25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5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5.67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396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522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5138" indent="-46513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484313" algn="l"/>
                    <a:tab pos="4227513" algn="l"/>
                    <a:tab pos="7142163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lvl="1" indent="-577850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84313" algn="l"/>
                    <a:tab pos="4227513" algn="l"/>
                    <a:tab pos="7142163" algn="l"/>
                  </a:tabLst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stretch factor 2 in the y direction, 	translation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cos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 factor 2 in the y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stretch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y direction,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translation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035050" lvl="1" indent="-577850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84313" algn="l"/>
                    <a:tab pos="4227513" algn="l"/>
                    <a:tab pos="7142163" algn="l"/>
                  </a:tabLst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522537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215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530470"/>
                  </p:ext>
                </p:extLst>
              </p:nvPr>
            </p:nvGraphicFramePr>
            <p:xfrm>
              <a:off x="1403649" y="1268760"/>
              <a:ext cx="5400599" cy="22191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1847"/>
                    <a:gridCol w="1229584"/>
                    <a:gridCol w="1229584"/>
                    <a:gridCol w="1229584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25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2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</a:t>
                          </a:r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5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530470"/>
                  </p:ext>
                </p:extLst>
              </p:nvPr>
            </p:nvGraphicFramePr>
            <p:xfrm>
              <a:off x="1403649" y="1268760"/>
              <a:ext cx="5400599" cy="22191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1847"/>
                    <a:gridCol w="1229584"/>
                    <a:gridCol w="1229584"/>
                    <a:gridCol w="1229584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25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25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0192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2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</a:t>
                          </a:r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39604" t="-133333" r="-100990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5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84832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522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5138" indent="-46513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484313" algn="l"/>
                    <a:tab pos="4227513" algn="l"/>
                    <a:tab pos="7142163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lvl="1" indent="-577850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84313" algn="l"/>
                    <a:tab pos="4227513" algn="l"/>
                    <a:tab pos="7142163" algn="l"/>
                  </a:tabLst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stretch factor 2 in the y direction, 	translation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cos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 factor 2 in the y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stretch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y direction,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translation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035050" lvl="1" indent="-577850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84313" algn="l"/>
                    <a:tab pos="4227513" algn="l"/>
                    <a:tab pos="7142163" algn="l"/>
                  </a:tabLst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522537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215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530470"/>
                  </p:ext>
                </p:extLst>
              </p:nvPr>
            </p:nvGraphicFramePr>
            <p:xfrm>
              <a:off x="1403649" y="1268760"/>
              <a:ext cx="5400599" cy="22191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1847"/>
                    <a:gridCol w="1229584"/>
                    <a:gridCol w="1229584"/>
                    <a:gridCol w="1229584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25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2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</a:t>
                          </a:r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5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530470"/>
                  </p:ext>
                </p:extLst>
              </p:nvPr>
            </p:nvGraphicFramePr>
            <p:xfrm>
              <a:off x="1403649" y="1268760"/>
              <a:ext cx="5400599" cy="22191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1847"/>
                    <a:gridCol w="1229584"/>
                    <a:gridCol w="1229584"/>
                    <a:gridCol w="1229584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25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5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US" sz="25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25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0192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2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</a:t>
                          </a:r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39604" t="-133333" r="-100990" b="-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US" sz="25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2sin </a:t>
                          </a:r>
                          <a:r>
                            <a:rPr lang="en-US" sz="25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500" b="1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-1</a:t>
                          </a:r>
                          <a:endParaRPr lang="en-US" sz="25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25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54955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4666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8088" lvl="1" indent="-75088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8088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' graph of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cos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interval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0°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720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marL="1208088" lvl="1" indent="-75088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8088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41.4°</a:t>
                </a:r>
              </a:p>
              <a:p>
                <a:pPr marL="1208088" lvl="1" indent="-75088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8088" algn="l"/>
                    <a:tab pos="4227513" algn="l"/>
                    <a:tab pos="7142163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41.4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°, 318.6°, 401.4°, 678.6°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4666214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61" r="-2205" b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9220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3D Problem 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Students’ sketch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of triangle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CDG:CG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25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cm; </a:t>
            </a:r>
            <a:b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CD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21cm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300" dirty="0" smtClean="0"/>
              <a:t>∠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GCD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90° 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953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32.6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cm (3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s.f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953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’ sketch of triangle DFG; FG = 7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cm,</a:t>
            </a:r>
            <a:b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DG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32.6 cm, ZFGD = 90° 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953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12.1°</a:t>
            </a:r>
            <a:endParaRPr lang="en-US" sz="43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894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3D Problem 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	Students’ sketch of triangle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ABC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; AB = 11 cm,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AC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11cm, </a:t>
            </a:r>
            <a:r>
              <a:rPr lang="en-US" sz="4300" dirty="0" smtClean="0"/>
              <a:t>∠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BAC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56° 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953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10.3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cm (3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s.f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953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’ of sketch triangle BCD: BC = 10.3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cm,</a:t>
            </a:r>
            <a:b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10cm, BD = 12 cm 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953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4227513" algn="l"/>
                <a:tab pos="714216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72.3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sz="43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540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505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227513" algn="l"/>
                    <a:tab pos="7142163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11.7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cm (3 </a:t>
                </a:r>
                <a:r>
                  <a:rPr lang="en-US" sz="3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s.f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138238" lvl="1" indent="-517525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same as Pythagoras' theorem.</a:t>
                </a:r>
              </a:p>
              <a:p>
                <a:pPr marL="620713" indent="-6207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</a:p>
              <a:p>
                <a:pPr marL="1208088" lvl="1" indent="-587375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8888" algn="l"/>
                    <a:tab pos="4227513" algn="l"/>
                    <a:tab pos="71421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 C,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1208088" lvl="1" indent="-587375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 must have the same value 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 C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 B </a:t>
                </a:r>
                <a:b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= </a:t>
                </a:r>
                <a:r>
                  <a:rPr lang="en-US" sz="31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b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sinB</m:t>
                        </m:r>
                      </m:den>
                    </m:f>
                  </m:oMath>
                </a14:m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31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505418"/>
              </a:xfrm>
              <a:prstGeom prst="rect">
                <a:avLst/>
              </a:prstGeom>
              <a:blipFill rotWithShape="0">
                <a:blip r:embed="rId4"/>
                <a:stretch>
                  <a:fillRect l="-1565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461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258888" algn="l"/>
                <a:tab pos="4227513" algn="l"/>
                <a:tab pos="7142163" algn="l"/>
              </a:tabLst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258888" algn="l"/>
                <a:tab pos="4227513" algn="l"/>
                <a:tab pos="7142163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87438" lvl="1" indent="-46672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58888" algn="l"/>
                <a:tab pos="4227513" algn="l"/>
                <a:tab pos="7142163" algn="l"/>
              </a:tabLst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087438" lvl="1" indent="-46672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58888" algn="l"/>
                <a:tab pos="4227513" algn="l"/>
                <a:tab pos="7142163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Substituting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part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gives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</a:p>
          <a:p>
            <a:pPr marL="1258888" lvl="1" indent="-638175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58888" algn="l"/>
                <a:tab pos="4227513" algn="l"/>
                <a:tab pos="7142163" algn="l"/>
              </a:tabLst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cos A, so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cos 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258888" algn="l"/>
                <a:tab pos="4227513" algn="l"/>
                <a:tab pos="7142163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lang="en-US" sz="4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135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13.1 -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upper bound; LB = lower bound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UB;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30.172; LB;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29.155</a:t>
            </a:r>
            <a:b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30° (to the nearest 10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degrees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UB;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7.938; LB; 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= 7.757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UB;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275.213; LB;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223.811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084263" algn="l"/>
                <a:tab pos="2862263" algn="l"/>
                <a:tab pos="3944938" algn="l"/>
                <a:tab pos="6637338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UB; </a:t>
            </a:r>
            <a:r>
              <a:rPr lang="en-US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= 3.187; LB; </a:t>
            </a:r>
            <a:r>
              <a:rPr lang="en-US" sz="41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= 3.110</a:t>
            </a:r>
          </a:p>
        </p:txBody>
      </p:sp>
    </p:spTree>
    <p:extLst>
      <p:ext uri="{BB962C8B-B14F-4D97-AF65-F5344CB8AC3E}">
        <p14:creationId xmlns:p14="http://schemas.microsoft.com/office/powerpoint/2010/main" val="4277687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8568952" cy="5428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227513" algn="l"/>
                    <a:tab pos="7142163" algn="l"/>
                  </a:tabLst>
                </a:pP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Students’ graph of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sin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  <a:p>
                <a:pPr marL="1200150" lvl="1" indent="-57943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7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0.7 (from graph)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0.7 (from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graph)</a:t>
                </a:r>
              </a:p>
              <a:p>
                <a:pPr marL="1200150" lvl="1" indent="-57943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 are the same, </a:t>
                </a:r>
                <a:endParaRPr lang="en-US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graph is symmetrical about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= 90°.</a:t>
                </a:r>
              </a:p>
              <a:p>
                <a:pPr marL="620713" indent="-6207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8888" algn="l"/>
                    <a:tab pos="4227513" algn="l"/>
                    <a:tab pos="71421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sz="37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3700" b="0" i="0" baseline="300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37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3700" baseline="30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8888" algn="l"/>
                    <a:tab pos="4227513" algn="l"/>
                    <a:tab pos="7142163" algn="l"/>
                  </a:tabLst>
                </a:pP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7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5428217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798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3716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8088" algn="l"/>
                <a:tab pos="4227513" algn="l"/>
                <a:tab pos="7142163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58888" algn="l"/>
                <a:tab pos="4227513" algn="l"/>
                <a:tab pos="7142163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1240806"/>
            <a:ext cx="6750955" cy="2837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1379540"/>
                  </p:ext>
                </p:extLst>
              </p:nvPr>
            </p:nvGraphicFramePr>
            <p:xfrm>
              <a:off x="1763688" y="4846597"/>
              <a:ext cx="7038988" cy="14627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17396"/>
                    <a:gridCol w="1305398"/>
                    <a:gridCol w="1305398"/>
                    <a:gridCol w="1305398"/>
                    <a:gridCol w="1305398"/>
                  </a:tblGrid>
                  <a:tr h="5040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816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 </a:t>
                          </a:r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6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36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1379540"/>
                  </p:ext>
                </p:extLst>
              </p:nvPr>
            </p:nvGraphicFramePr>
            <p:xfrm>
              <a:off x="1763688" y="4846597"/>
              <a:ext cx="7038988" cy="14627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17396"/>
                    <a:gridCol w="1305398"/>
                    <a:gridCol w="1305398"/>
                    <a:gridCol w="1305398"/>
                    <a:gridCol w="1305398"/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US" sz="3600" b="1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r>
                            <a:rPr lang="en-US" sz="3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6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36" t="-88889" r="-288591" b="-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26219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4227513" algn="l"/>
                <a:tab pos="7142163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4227513" algn="l"/>
                <a:tab pos="7142163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1130cm</a:t>
            </a:r>
            <a:r>
              <a:rPr lang="en-US" sz="3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4227513" algn="l"/>
                <a:tab pos="7142163" algn="l"/>
              </a:tabLst>
            </a:pP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33.6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4227513" algn="l"/>
                <a:tab pos="7142163" algn="l"/>
              </a:tabLst>
            </a:pP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x = 5 	</a:t>
            </a:r>
            <a:r>
              <a:rPr lang="pt-BR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734" y="1268760"/>
            <a:ext cx="5685530" cy="33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2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4227513" algn="l"/>
                <a:tab pos="7142163" algn="l"/>
              </a:tabLst>
            </a:pPr>
            <a:r>
              <a:rPr lang="en-US" sz="5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4227513" algn="l"/>
                <a:tab pos="7142163" algn="l"/>
              </a:tabLst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The student has assumed wrongly that the triangle is right-angled.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26755857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Graph of the Sine Function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39449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3944938" algn="l"/>
                <a:tab pos="66373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0.28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4808538" algn="l"/>
                <a:tab pos="48593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0.6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0.4	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-0.2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4808538" algn="l"/>
                <a:tab pos="4859338" algn="l"/>
                <a:tab pos="68580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0°, 180°, etc.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3944938" algn="l"/>
                <a:tab pos="66373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39449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Decreases from 1 to 0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Decreases from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Increases from -1 to 0</a:t>
            </a:r>
          </a:p>
        </p:txBody>
      </p:sp>
    </p:spTree>
    <p:extLst>
      <p:ext uri="{BB962C8B-B14F-4D97-AF65-F5344CB8AC3E}">
        <p14:creationId xmlns:p14="http://schemas.microsoft.com/office/powerpoint/2010/main" val="2998513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Graph of the Sine Function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71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862263" algn="l"/>
                    <a:tab pos="4859338" algn="l"/>
                    <a:tab pos="673893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0.96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Reflection symmetry with mirror line x = 90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	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135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150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b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Answers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12° to 18°</a:t>
                </a:r>
              </a:p>
              <a:p>
                <a:pPr marL="457200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862263" algn="l"/>
                    <a:tab pos="4859338" algn="l"/>
                    <a:tab pos="673893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Rotational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symmetry of order 2 about (180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457200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862263" algn="l"/>
                    <a:tab pos="4859338" algn="l"/>
                    <a:tab pos="673893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Students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' graph of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interval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0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° ≤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540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	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lvl="1" indent="-5080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150938" algn="l"/>
                    <a:tab pos="2979738" algn="l"/>
                    <a:tab pos="4808538" algn="l"/>
                    <a:tab pos="663733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graph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repeats, so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420° is the same as sin 60°.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graph is symmetrical between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360° and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540°, so sin 480° = sin 420°.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711372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067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055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13.2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Graph of the Sine Function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0" indent="-965200">
              <a:spcAft>
                <a:spcPts val="18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608138" algn="l"/>
                <a:tab pos="2862263" algn="l"/>
                <a:tab pos="4859338" algn="l"/>
                <a:tab pos="6738938" algn="l"/>
              </a:tabLst>
            </a:pPr>
            <a:r>
              <a:rPr lang="en-US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°, 330°, 570°, 690°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	240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°, 300°, 600°, 660°</a:t>
            </a:r>
          </a:p>
          <a:p>
            <a:pPr marL="965200" indent="-965200">
              <a:spcAft>
                <a:spcPts val="18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608138" algn="l"/>
                <a:tab pos="2862263" algn="l"/>
                <a:tab pos="4859338" algn="l"/>
                <a:tab pos="6738938" algn="l"/>
              </a:tabLst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A(90, 1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), B(180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C(270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, -1), D(360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65200" indent="-965200">
              <a:spcAft>
                <a:spcPts val="18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608138" algn="l"/>
                <a:tab pos="2862263" algn="l"/>
                <a:tab pos="4859338" algn="l"/>
                <a:tab pos="6738938" algn="l"/>
              </a:tabLst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18.2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°, 161.8°, 378.2°, 521.8°</a:t>
            </a:r>
          </a:p>
          <a:p>
            <a:pPr marL="965200" indent="-965200">
              <a:spcAft>
                <a:spcPts val="18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608138" algn="l"/>
                <a:tab pos="2862263" algn="l"/>
                <a:tab pos="4859338" algn="l"/>
                <a:tab pos="6738938" algn="l"/>
              </a:tabLst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56.4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°, 123.6°, 416.4°, 483.6°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897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184540</TotalTime>
  <Words>1187</Words>
  <Application>Microsoft Office PowerPoint</Application>
  <PresentationFormat>On-screen Show (4:3)</PresentationFormat>
  <Paragraphs>623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Enderoth</vt:lpstr>
      <vt:lpstr>PowerPoint Presentation</vt:lpstr>
      <vt:lpstr>13 - Prior knowledge check</vt:lpstr>
      <vt:lpstr>13 - Prior knowledge check</vt:lpstr>
      <vt:lpstr>13.1 - Accuracy</vt:lpstr>
      <vt:lpstr>13.1 - Accuracy</vt:lpstr>
      <vt:lpstr>13.1 - Accuracy</vt:lpstr>
      <vt:lpstr>13.2 – Graph of the Sine Function</vt:lpstr>
      <vt:lpstr>13.2 – Graph of the Sine Function</vt:lpstr>
      <vt:lpstr>13.2 – Graph of the Sine Function</vt:lpstr>
      <vt:lpstr>13.3 – Graph of the Cosine Function</vt:lpstr>
      <vt:lpstr>13.3 – Graph of the Cosine Function</vt:lpstr>
      <vt:lpstr>13.3 – Graph of the Cosine Function</vt:lpstr>
      <vt:lpstr>13.4 – The Tangent Function</vt:lpstr>
      <vt:lpstr>13.4 – The Tangent Function</vt:lpstr>
      <vt:lpstr>13.4 – The Tangent Function</vt:lpstr>
      <vt:lpstr>13.5 – Calculating Areas and the Sine Rule</vt:lpstr>
      <vt:lpstr>13.5 – Calculating Areas and the Sine Rule</vt:lpstr>
      <vt:lpstr>13.5 – Calculating Areas and the Sine Rule</vt:lpstr>
      <vt:lpstr>13.6 – The Cosine Rule and 2D Trigonometric Problems</vt:lpstr>
      <vt:lpstr>13.6 – The Cosine Rule and 2D Trigonometric Problems</vt:lpstr>
      <vt:lpstr>13.7 – Solving Problems in 3D</vt:lpstr>
      <vt:lpstr>13.7 – Solving Problems in 3D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13.8 – Transforming Trigonometric Graphs 1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13.9 – Transforming Trigonometric Graphs 2</vt:lpstr>
      <vt:lpstr>13 – Problem-Solving</vt:lpstr>
      <vt:lpstr>13 – Problem-Solving</vt:lpstr>
      <vt:lpstr>13 – Check-Up</vt:lpstr>
      <vt:lpstr>13 – Check-Up</vt:lpstr>
      <vt:lpstr>13 – Strengthen</vt:lpstr>
      <vt:lpstr>13 – Strengthen</vt:lpstr>
      <vt:lpstr>13 – Strengthen</vt:lpstr>
      <vt:lpstr>13 – Strengthen</vt:lpstr>
      <vt:lpstr>13 – Strengthen</vt:lpstr>
      <vt:lpstr>13 – Strengthen</vt:lpstr>
      <vt:lpstr>13 – Strengthen</vt:lpstr>
      <vt:lpstr>13 – Strengthen</vt:lpstr>
      <vt:lpstr>13 – Strengthen</vt:lpstr>
      <vt:lpstr>13 – 3D Problem Solving</vt:lpstr>
      <vt:lpstr>13 – 3D Problem Solving</vt:lpstr>
      <vt:lpstr>13 – Extend</vt:lpstr>
      <vt:lpstr>13 – Extend</vt:lpstr>
      <vt:lpstr>13 – Extend</vt:lpstr>
      <vt:lpstr>13 – Extend</vt:lpstr>
      <vt:lpstr>13 – Extend</vt:lpstr>
      <vt:lpstr>13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13 - Answers</dc:title>
  <dc:subject>Travel and Tourism</dc:subject>
  <dc:creator>Enderoth</dc:creator>
  <cp:keywords>Year 09 - Mathematics - Unit 13 - Answers</cp:keywords>
  <cp:lastModifiedBy>Enderoth</cp:lastModifiedBy>
  <cp:revision>5100</cp:revision>
  <cp:lastPrinted>2014-01-22T18:25:48Z</cp:lastPrinted>
  <dcterms:created xsi:type="dcterms:W3CDTF">2008-03-12T11:01:44Z</dcterms:created>
  <dcterms:modified xsi:type="dcterms:W3CDTF">2018-11-30T12:39:27Z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